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1" d="100"/>
          <a:sy n="61" d="100"/>
        </p:scale>
        <p:origin x="102"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B1E27-A9F1-4E0E-B8BF-29AB0594D1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062CA2-B130-4A65-BE58-ED331F268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2021BF-7060-405E-A58C-003A5B190F13}"/>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D5986876-2B6F-4BAD-BB4A-B8D2C6433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B06282-8FBE-465D-8A87-66D38D380E3C}"/>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70326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49F2F-4772-4C3C-A7E5-B7ACAD8B54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381309-788D-4E80-AEE9-A08A13E978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CE1D43-1284-4E10-B7F1-1744F2BEBEC3}"/>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697D060E-35B2-4EFF-BD82-0CCEA634CC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C623E4-56B0-48D3-A3CF-7A7484414D32}"/>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3698591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4CE7F5-F56E-49C2-B8BF-41A65E471F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24F4CF-55DB-4949-A13A-21B8FBA373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397E3-C94C-40A7-A4A6-0CB5AE89F54F}"/>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672CDC7E-CF5D-422A-8672-E8BC76C6F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6B5EBC-48DF-4DA3-9F33-EFF3023FDC60}"/>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296827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BEF65-FA80-456E-B9B1-7150C436A7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145B1F-CF82-4E19-AB87-C1DAE1F8CAF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00398E-5D8F-44B2-B68F-0AAAA2ACD433}"/>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38DC103F-5379-4EB2-9481-47D80EF92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EAC21-A503-406A-A599-D51155C68AE4}"/>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208055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B69FB-631C-4EFD-8B70-116B737977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B60157-81AE-4E3A-A4A0-71532C2C84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5FF61B-9FAD-427A-92A1-4020B21330D8}"/>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1E1F395F-3B1B-4371-A79C-0E998A5632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89395-5D2F-4072-B55A-C6A0B5AE44B2}"/>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299377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C2F22-0E80-4EDC-B9A3-09EB5F730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3F2B92-FCF0-4080-B4B9-149B5453B0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615D02-962F-499D-AC86-C79F5CA2AA2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50CCC8-5BDF-42F5-A7FD-B0E5E9D8A032}"/>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6" name="Footer Placeholder 5">
            <a:extLst>
              <a:ext uri="{FF2B5EF4-FFF2-40B4-BE49-F238E27FC236}">
                <a16:creationId xmlns:a16="http://schemas.microsoft.com/office/drawing/2014/main" id="{0CF3F0D6-17FF-44CF-8D16-BC4296D474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8C7860-9448-4471-910E-7599E4A03122}"/>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328450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D674E-1388-4824-AD33-40D6A33058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65EF0A-5C4B-47F0-A7AA-652A72AD8D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D9AA00-7474-4B88-8A8A-FD77A64A0B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2E6EF0-FE1F-4D1B-914B-5C2775897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4864281-1A73-4506-B1E7-8F4FD0764E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9616B5-60A2-460A-9772-5E46C37E1A86}"/>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8" name="Footer Placeholder 7">
            <a:extLst>
              <a:ext uri="{FF2B5EF4-FFF2-40B4-BE49-F238E27FC236}">
                <a16:creationId xmlns:a16="http://schemas.microsoft.com/office/drawing/2014/main" id="{F0892F15-9A61-4C01-ACB9-4C36922665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E0B9F-2EBB-477E-9F10-746C65491197}"/>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320414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1687-0FE3-4482-B441-122416B7C6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C56C4C-F0CA-47EF-87C4-F899930A6F94}"/>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4" name="Footer Placeholder 3">
            <a:extLst>
              <a:ext uri="{FF2B5EF4-FFF2-40B4-BE49-F238E27FC236}">
                <a16:creationId xmlns:a16="http://schemas.microsoft.com/office/drawing/2014/main" id="{AFFB92F4-47F7-4A62-828E-DCF1BC933C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D797DA-D741-4123-8337-275DB0940BB3}"/>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211955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0DE7F5-1ED7-4301-A680-6F0671A5C9E2}"/>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3" name="Footer Placeholder 2">
            <a:extLst>
              <a:ext uri="{FF2B5EF4-FFF2-40B4-BE49-F238E27FC236}">
                <a16:creationId xmlns:a16="http://schemas.microsoft.com/office/drawing/2014/main" id="{CA195593-89BF-44E3-9C3A-E507513F97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662586-523F-42C1-9167-78F69A3F060B}"/>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283774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7349B-49FD-4D6F-B988-03BFBC49DF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BC97BB-07C1-4825-B48F-EFD4FD737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296265-2F87-44CF-A4E6-339D9A04D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8FF853-C7DB-4D0D-B1E6-2A6860DC7A55}"/>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6" name="Footer Placeholder 5">
            <a:extLst>
              <a:ext uri="{FF2B5EF4-FFF2-40B4-BE49-F238E27FC236}">
                <a16:creationId xmlns:a16="http://schemas.microsoft.com/office/drawing/2014/main" id="{383C5A6A-19D7-402B-B75C-6222B809F5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504855-8F79-4A74-A176-A2CDB89683BF}"/>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151926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62E7-79CA-4069-BB1D-49B1B7D7AF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C0132E-060F-46B4-BB80-3CB598442D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FF0EFA-45DC-4759-A65D-F286ED8916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9C1D94-45B2-4C81-978D-2E83FE3614C9}"/>
              </a:ext>
            </a:extLst>
          </p:cNvPr>
          <p:cNvSpPr>
            <a:spLocks noGrp="1"/>
          </p:cNvSpPr>
          <p:nvPr>
            <p:ph type="dt" sz="half" idx="10"/>
          </p:nvPr>
        </p:nvSpPr>
        <p:spPr/>
        <p:txBody>
          <a:bodyPr/>
          <a:lstStyle/>
          <a:p>
            <a:fld id="{86B64F67-F2FA-4181-A1F6-0E8BB7B36C65}" type="datetimeFigureOut">
              <a:rPr lang="en-US" smtClean="0"/>
              <a:t>7/29/2019</a:t>
            </a:fld>
            <a:endParaRPr lang="en-US"/>
          </a:p>
        </p:txBody>
      </p:sp>
      <p:sp>
        <p:nvSpPr>
          <p:cNvPr id="6" name="Footer Placeholder 5">
            <a:extLst>
              <a:ext uri="{FF2B5EF4-FFF2-40B4-BE49-F238E27FC236}">
                <a16:creationId xmlns:a16="http://schemas.microsoft.com/office/drawing/2014/main" id="{FE9F976D-A5FE-4D0E-86B9-5FD4CF856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E34F94-355B-4AF2-B174-8770A488E15E}"/>
              </a:ext>
            </a:extLst>
          </p:cNvPr>
          <p:cNvSpPr>
            <a:spLocks noGrp="1"/>
          </p:cNvSpPr>
          <p:nvPr>
            <p:ph type="sldNum" sz="quarter" idx="12"/>
          </p:nvPr>
        </p:nvSpPr>
        <p:spPr/>
        <p:txBody>
          <a:bodyPr/>
          <a:lstStyle/>
          <a:p>
            <a:fld id="{28228EF3-8126-45D3-ABF8-96EF3AF97B92}" type="slidenum">
              <a:rPr lang="en-US" smtClean="0"/>
              <a:t>‹#›</a:t>
            </a:fld>
            <a:endParaRPr lang="en-US"/>
          </a:p>
        </p:txBody>
      </p:sp>
    </p:spTree>
    <p:extLst>
      <p:ext uri="{BB962C8B-B14F-4D97-AF65-F5344CB8AC3E}">
        <p14:creationId xmlns:p14="http://schemas.microsoft.com/office/powerpoint/2010/main" val="101142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09BBC8-E63A-4733-83C7-8E7D591B1F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0C7FA7-AAE1-42F7-897D-82AC258A21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32E672-9B56-474A-821A-43599E0B03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64F67-F2FA-4181-A1F6-0E8BB7B36C65}" type="datetimeFigureOut">
              <a:rPr lang="en-US" smtClean="0"/>
              <a:t>7/29/2019</a:t>
            </a:fld>
            <a:endParaRPr lang="en-US"/>
          </a:p>
        </p:txBody>
      </p:sp>
      <p:sp>
        <p:nvSpPr>
          <p:cNvPr id="5" name="Footer Placeholder 4">
            <a:extLst>
              <a:ext uri="{FF2B5EF4-FFF2-40B4-BE49-F238E27FC236}">
                <a16:creationId xmlns:a16="http://schemas.microsoft.com/office/drawing/2014/main" id="{885F46BC-2D6E-4EC3-BFF5-741B31A286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6B60C5-6688-4D52-A6B3-C42F5D3E27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228EF3-8126-45D3-ABF8-96EF3AF97B92}" type="slidenum">
              <a:rPr lang="en-US" smtClean="0"/>
              <a:t>‹#›</a:t>
            </a:fld>
            <a:endParaRPr lang="en-US"/>
          </a:p>
        </p:txBody>
      </p:sp>
    </p:spTree>
    <p:extLst>
      <p:ext uri="{BB962C8B-B14F-4D97-AF65-F5344CB8AC3E}">
        <p14:creationId xmlns:p14="http://schemas.microsoft.com/office/powerpoint/2010/main" val="2931310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6B88669-A9F5-4085-BB93-042F95B7AC1E}"/>
              </a:ext>
            </a:extLst>
          </p:cNvPr>
          <p:cNvGraphicFramePr>
            <a:graphicFrameLocks noGrp="1"/>
          </p:cNvGraphicFramePr>
          <p:nvPr>
            <p:extLst>
              <p:ext uri="{D42A27DB-BD31-4B8C-83A1-F6EECF244321}">
                <p14:modId xmlns:p14="http://schemas.microsoft.com/office/powerpoint/2010/main" val="1308427188"/>
              </p:ext>
            </p:extLst>
          </p:nvPr>
        </p:nvGraphicFramePr>
        <p:xfrm>
          <a:off x="1477118" y="-1133992"/>
          <a:ext cx="9968649" cy="16847379"/>
        </p:xfrm>
        <a:graphic>
          <a:graphicData uri="http://schemas.openxmlformats.org/drawingml/2006/table">
            <a:tbl>
              <a:tblPr firstRow="1" bandRow="1">
                <a:tableStyleId>{5C22544A-7EE6-4342-B048-85BDC9FD1C3A}</a:tableStyleId>
              </a:tblPr>
              <a:tblGrid>
                <a:gridCol w="3322883">
                  <a:extLst>
                    <a:ext uri="{9D8B030D-6E8A-4147-A177-3AD203B41FA5}">
                      <a16:colId xmlns:a16="http://schemas.microsoft.com/office/drawing/2014/main" val="2608141383"/>
                    </a:ext>
                  </a:extLst>
                </a:gridCol>
                <a:gridCol w="3322883">
                  <a:extLst>
                    <a:ext uri="{9D8B030D-6E8A-4147-A177-3AD203B41FA5}">
                      <a16:colId xmlns:a16="http://schemas.microsoft.com/office/drawing/2014/main" val="475763031"/>
                    </a:ext>
                  </a:extLst>
                </a:gridCol>
                <a:gridCol w="3322883">
                  <a:extLst>
                    <a:ext uri="{9D8B030D-6E8A-4147-A177-3AD203B41FA5}">
                      <a16:colId xmlns:a16="http://schemas.microsoft.com/office/drawing/2014/main" val="2688145903"/>
                    </a:ext>
                  </a:extLst>
                </a:gridCol>
              </a:tblGrid>
              <a:tr h="555279">
                <a:tc>
                  <a:txBody>
                    <a:bodyPr/>
                    <a:lstStyle/>
                    <a:p>
                      <a:pPr algn="ctr"/>
                      <a:r>
                        <a:rPr lang="en-US" sz="2400" dirty="0">
                          <a:latin typeface="Museo Sans For Dell" panose="02000000000000000000" pitchFamily="2" charset="0"/>
                          <a:cs typeface="Arial" panose="020B0604020202020204" pitchFamily="34" charset="0"/>
                        </a:rPr>
                        <a:t>Apparel </a:t>
                      </a:r>
                    </a:p>
                  </a:txBody>
                  <a:tcPr/>
                </a:tc>
                <a:tc>
                  <a:txBody>
                    <a:bodyPr/>
                    <a:lstStyle/>
                    <a:p>
                      <a:pPr algn="ctr"/>
                      <a:r>
                        <a:rPr lang="en-US" sz="2000" dirty="0">
                          <a:latin typeface="Museo Sans For Dell" panose="02000000000000000000" pitchFamily="2" charset="0"/>
                        </a:rPr>
                        <a:t>Lower School &amp; </a:t>
                      </a:r>
                    </a:p>
                    <a:p>
                      <a:pPr algn="ctr"/>
                      <a:r>
                        <a:rPr lang="en-US" sz="2000" dirty="0">
                          <a:latin typeface="Museo Sans For Dell" panose="02000000000000000000" pitchFamily="2" charset="0"/>
                        </a:rPr>
                        <a:t>Middle School</a:t>
                      </a:r>
                    </a:p>
                  </a:txBody>
                  <a:tcPr/>
                </a:tc>
                <a:tc>
                  <a:txBody>
                    <a:bodyPr/>
                    <a:lstStyle/>
                    <a:p>
                      <a:pPr algn="ctr"/>
                      <a:r>
                        <a:rPr lang="en-US" sz="2400" dirty="0">
                          <a:latin typeface="Museo Sans For Dell" panose="02000000000000000000" pitchFamily="2" charset="0"/>
                        </a:rPr>
                        <a:t>Upper School</a:t>
                      </a:r>
                    </a:p>
                  </a:txBody>
                  <a:tcPr/>
                </a:tc>
                <a:extLst>
                  <a:ext uri="{0D108BD9-81ED-4DB2-BD59-A6C34878D82A}">
                    <a16:rowId xmlns:a16="http://schemas.microsoft.com/office/drawing/2014/main" val="3881118868"/>
                  </a:ext>
                </a:extLst>
              </a:tr>
              <a:tr h="1593408">
                <a:tc>
                  <a:txBody>
                    <a:bodyPr/>
                    <a:lstStyle/>
                    <a:p>
                      <a:pPr algn="ctr"/>
                      <a:r>
                        <a:rPr lang="en-US" sz="2400" dirty="0">
                          <a:solidFill>
                            <a:schemeClr val="accent1">
                              <a:lumMod val="50000"/>
                            </a:schemeClr>
                          </a:solidFill>
                        </a:rPr>
                        <a:t>Shirts</a:t>
                      </a:r>
                    </a:p>
                  </a:txBody>
                  <a:tcPr anchor="ctr"/>
                </a:tc>
                <a:tc>
                  <a:txBody>
                    <a:bodyPr/>
                    <a:lstStyle/>
                    <a:p>
                      <a:pPr algn="ctr"/>
                      <a:r>
                        <a:rPr lang="en-US" sz="1800" b="0" i="0" kern="1200" dirty="0">
                          <a:solidFill>
                            <a:schemeClr val="dk1"/>
                          </a:solidFill>
                          <a:effectLst/>
                          <a:latin typeface="+mn-lt"/>
                          <a:ea typeface="+mn-ea"/>
                          <a:cs typeface="+mn-cs"/>
                        </a:rPr>
                        <a:t>Either long or short sleeve, in navy, white or maize.  The Cambridge School logo is to appear on the pocket or pocket position.</a:t>
                      </a:r>
                      <a:endParaRPr lang="en-US" dirty="0"/>
                    </a:p>
                  </a:txBody>
                  <a:tcPr/>
                </a:tc>
                <a:tc>
                  <a:txBody>
                    <a:bodyPr/>
                    <a:lstStyle/>
                    <a:p>
                      <a:pPr algn="ctr"/>
                      <a:r>
                        <a:rPr lang="en-US" sz="1800" b="0" i="0" kern="1200" dirty="0">
                          <a:solidFill>
                            <a:schemeClr val="dk1"/>
                          </a:solidFill>
                          <a:effectLst/>
                          <a:latin typeface="+mn-lt"/>
                          <a:ea typeface="+mn-ea"/>
                          <a:cs typeface="+mn-cs"/>
                        </a:rPr>
                        <a:t>Upper School students can wear collared long or short sleeve from the approved shirt selection through Lands’ End. They can also wear the polo shirts in maize, navy, and white, as well as light blue.</a:t>
                      </a:r>
                      <a:endParaRPr lang="en-US" dirty="0"/>
                    </a:p>
                  </a:txBody>
                  <a:tcPr/>
                </a:tc>
                <a:extLst>
                  <a:ext uri="{0D108BD9-81ED-4DB2-BD59-A6C34878D82A}">
                    <a16:rowId xmlns:a16="http://schemas.microsoft.com/office/drawing/2014/main" val="2083939091"/>
                  </a:ext>
                </a:extLst>
              </a:tr>
              <a:tr h="724276">
                <a:tc>
                  <a:txBody>
                    <a:bodyPr/>
                    <a:lstStyle/>
                    <a:p>
                      <a:pPr algn="ctr"/>
                      <a:r>
                        <a:rPr lang="en-US" sz="2400" dirty="0">
                          <a:solidFill>
                            <a:schemeClr val="accent1">
                              <a:lumMod val="50000"/>
                            </a:schemeClr>
                          </a:solidFill>
                        </a:rPr>
                        <a:t>Sweatshirts</a:t>
                      </a:r>
                    </a:p>
                  </a:txBody>
                  <a:tcPr anchor="ctr"/>
                </a:tc>
                <a:tc gridSpan="2">
                  <a:txBody>
                    <a:bodyPr/>
                    <a:lstStyle/>
                    <a:p>
                      <a:pPr algn="ctr"/>
                      <a:r>
                        <a:rPr lang="en-US" sz="1800" b="0" i="0" kern="1200" dirty="0">
                          <a:solidFill>
                            <a:schemeClr val="dk1"/>
                          </a:solidFill>
                          <a:effectLst/>
                          <a:latin typeface="+mn-lt"/>
                          <a:ea typeface="+mn-ea"/>
                          <a:cs typeface="+mn-cs"/>
                        </a:rPr>
                        <a:t>Students may wear the Lands End Navy sweatshirt with the Cambridge School logo on them.  Cambridge Spirit Wear sweatshirts in navy and gray with a hood are also acceptable. </a:t>
                      </a:r>
                      <a:endParaRPr lang="en-US" dirty="0"/>
                    </a:p>
                  </a:txBody>
                  <a:tcPr/>
                </a:tc>
                <a:tc hMerge="1">
                  <a:txBody>
                    <a:bodyPr/>
                    <a:lstStyle/>
                    <a:p>
                      <a:pPr algn="ctr"/>
                      <a:endParaRPr lang="en-US" dirty="0"/>
                    </a:p>
                  </a:txBody>
                  <a:tcPr/>
                </a:tc>
                <a:extLst>
                  <a:ext uri="{0D108BD9-81ED-4DB2-BD59-A6C34878D82A}">
                    <a16:rowId xmlns:a16="http://schemas.microsoft.com/office/drawing/2014/main" val="2854559010"/>
                  </a:ext>
                </a:extLst>
              </a:tr>
              <a:tr h="510099">
                <a:tc>
                  <a:txBody>
                    <a:bodyPr/>
                    <a:lstStyle/>
                    <a:p>
                      <a:pPr algn="ctr"/>
                      <a:r>
                        <a:rPr lang="en-US" sz="2400" dirty="0">
                          <a:solidFill>
                            <a:schemeClr val="accent1">
                              <a:lumMod val="50000"/>
                            </a:schemeClr>
                          </a:solidFill>
                        </a:rPr>
                        <a:t>Sweaters</a:t>
                      </a:r>
                    </a:p>
                  </a:txBody>
                  <a:tcPr anchor="ctr"/>
                </a:tc>
                <a:tc gridSpan="2">
                  <a:txBody>
                    <a:bodyPr/>
                    <a:lstStyle/>
                    <a:p>
                      <a:pPr algn="ctr"/>
                      <a:r>
                        <a:rPr lang="en-US" sz="1800" b="0" i="0" kern="1200" dirty="0">
                          <a:solidFill>
                            <a:schemeClr val="dk1"/>
                          </a:solidFill>
                          <a:effectLst/>
                          <a:latin typeface="+mn-lt"/>
                          <a:ea typeface="+mn-ea"/>
                          <a:cs typeface="+mn-cs"/>
                        </a:rPr>
                        <a:t>Solid navy, white or maize with the Cambridge School logo.</a:t>
                      </a:r>
                      <a:endParaRPr lang="en-US" dirty="0"/>
                    </a:p>
                  </a:txBody>
                  <a:tcPr/>
                </a:tc>
                <a:tc hMerge="1">
                  <a:txBody>
                    <a:bodyPr/>
                    <a:lstStyle/>
                    <a:p>
                      <a:pPr algn="ctr"/>
                      <a:endParaRPr lang="en-US" dirty="0"/>
                    </a:p>
                  </a:txBody>
                  <a:tcPr/>
                </a:tc>
                <a:extLst>
                  <a:ext uri="{0D108BD9-81ED-4DB2-BD59-A6C34878D82A}">
                    <a16:rowId xmlns:a16="http://schemas.microsoft.com/office/drawing/2014/main" val="495538764"/>
                  </a:ext>
                </a:extLst>
              </a:tr>
              <a:tr h="2027974">
                <a:tc>
                  <a:txBody>
                    <a:bodyPr/>
                    <a:lstStyle/>
                    <a:p>
                      <a:pPr algn="ctr"/>
                      <a:r>
                        <a:rPr lang="en-US" sz="2400" dirty="0">
                          <a:solidFill>
                            <a:schemeClr val="accent1">
                              <a:lumMod val="50000"/>
                            </a:schemeClr>
                          </a:solidFill>
                        </a:rPr>
                        <a:t>Pants</a:t>
                      </a:r>
                    </a:p>
                  </a:txBody>
                  <a:tcPr anchor="ctr"/>
                </a:tc>
                <a:tc gridSpan="2">
                  <a:txBody>
                    <a:bodyPr/>
                    <a:lstStyle/>
                    <a:p>
                      <a:pPr algn="ctr"/>
                      <a:r>
                        <a:rPr lang="en-US" sz="1800" b="0" i="0" kern="1200" dirty="0">
                          <a:solidFill>
                            <a:schemeClr val="dk1"/>
                          </a:solidFill>
                          <a:effectLst/>
                          <a:latin typeface="+mn-lt"/>
                          <a:ea typeface="+mn-ea"/>
                          <a:cs typeface="+mn-cs"/>
                        </a:rPr>
                        <a:t>Full length, well-fitted, neat, clean and without holes (do not need to be from Lands’ End) khakis and/or chinos in tan or navy color.  Capri pants are permitted. Solid color tan or navy shorts may be worn in the fall and spring. Shorts should be no shorter than the length of a student’s fingers when standing straight with hands at the side.   Solid white, beige, or dark colored leggings/stockings only may be worn beneath skirts</a:t>
                      </a:r>
                      <a:endParaRPr lang="en-US" dirty="0"/>
                    </a:p>
                    <a:p>
                      <a:pPr algn="ctr"/>
                      <a:endParaRPr lang="en-US" dirty="0"/>
                    </a:p>
                    <a:p>
                      <a:endParaRPr lang="en-US" dirty="0"/>
                    </a:p>
                  </a:txBody>
                  <a:tcPr/>
                </a:tc>
                <a:tc hMerge="1">
                  <a:txBody>
                    <a:bodyPr/>
                    <a:lstStyle/>
                    <a:p>
                      <a:endParaRPr lang="en-US" dirty="0"/>
                    </a:p>
                  </a:txBody>
                  <a:tcPr/>
                </a:tc>
                <a:extLst>
                  <a:ext uri="{0D108BD9-81ED-4DB2-BD59-A6C34878D82A}">
                    <a16:rowId xmlns:a16="http://schemas.microsoft.com/office/drawing/2014/main" val="260676992"/>
                  </a:ext>
                </a:extLst>
              </a:tr>
              <a:tr h="941559">
                <a:tc>
                  <a:txBody>
                    <a:bodyPr/>
                    <a:lstStyle/>
                    <a:p>
                      <a:pPr algn="ctr"/>
                      <a:r>
                        <a:rPr lang="en-US" sz="2400" dirty="0">
                          <a:solidFill>
                            <a:schemeClr val="accent1">
                              <a:lumMod val="50000"/>
                            </a:schemeClr>
                          </a:solidFill>
                        </a:rPr>
                        <a:t>Dresses &amp; Skirts</a:t>
                      </a:r>
                    </a:p>
                  </a:txBody>
                  <a:tcPr anchor="ctr"/>
                </a:tc>
                <a:tc gridSpan="2">
                  <a:txBody>
                    <a:bodyPr/>
                    <a:lstStyle/>
                    <a:p>
                      <a:pPr algn="ctr"/>
                      <a:r>
                        <a:rPr lang="en-US" sz="1800" b="0" i="0" kern="1200" dirty="0">
                          <a:solidFill>
                            <a:schemeClr val="dk1"/>
                          </a:solidFill>
                          <a:effectLst/>
                          <a:latin typeface="+mn-lt"/>
                          <a:ea typeface="+mn-ea"/>
                          <a:cs typeface="+mn-cs"/>
                        </a:rPr>
                        <a:t>Navy or tan colored are permitted.  Skirts are to be worn with a Cambridge School top.  Dresses and skirts should be no shorter than the length of a student’s fingers when standing straight with hands at the side.</a:t>
                      </a:r>
                      <a:endParaRPr lang="en-US" dirty="0"/>
                    </a:p>
                  </a:txBody>
                  <a:tcPr/>
                </a:tc>
                <a:tc hMerge="1">
                  <a:txBody>
                    <a:bodyPr/>
                    <a:lstStyle/>
                    <a:p>
                      <a:pPr algn="ctr"/>
                      <a:endParaRPr lang="en-US" dirty="0"/>
                    </a:p>
                  </a:txBody>
                  <a:tcPr/>
                </a:tc>
                <a:extLst>
                  <a:ext uri="{0D108BD9-81ED-4DB2-BD59-A6C34878D82A}">
                    <a16:rowId xmlns:a16="http://schemas.microsoft.com/office/drawing/2014/main" val="660037019"/>
                  </a:ext>
                </a:extLst>
              </a:tr>
              <a:tr h="2679822">
                <a:tc>
                  <a:txBody>
                    <a:bodyPr/>
                    <a:lstStyle/>
                    <a:p>
                      <a:pPr algn="ctr"/>
                      <a:r>
                        <a:rPr lang="en-US" sz="2400" dirty="0">
                          <a:solidFill>
                            <a:schemeClr val="accent1">
                              <a:lumMod val="50000"/>
                            </a:schemeClr>
                          </a:solidFill>
                        </a:rPr>
                        <a:t>Shoes</a:t>
                      </a:r>
                    </a:p>
                  </a:txBody>
                  <a:tcPr anchor="ctr"/>
                </a:tc>
                <a:tc>
                  <a:txBody>
                    <a:bodyPr/>
                    <a:lstStyle/>
                    <a:p>
                      <a:pPr algn="ctr"/>
                      <a:r>
                        <a:rPr lang="en-US" sz="1800" b="0" i="0" kern="1200" dirty="0">
                          <a:solidFill>
                            <a:schemeClr val="dk1"/>
                          </a:solidFill>
                          <a:effectLst/>
                          <a:latin typeface="+mn-lt"/>
                          <a:ea typeface="+mn-ea"/>
                          <a:cs typeface="+mn-cs"/>
                        </a:rPr>
                        <a:t>Lower School I – Middle School II students are requested to keep a pair of indoor shoes or slippers at school.  All Lower and Middle School Students are required to keep a pair of white-soled sneakers at school for use in the gym.</a:t>
                      </a:r>
                    </a:p>
                    <a:p>
                      <a:pPr algn="ctr"/>
                      <a:endParaRPr lang="en-US" sz="1800" b="0" i="0" kern="1200" dirty="0">
                        <a:solidFill>
                          <a:schemeClr val="dk1"/>
                        </a:solidFill>
                        <a:effectLst/>
                        <a:latin typeface="+mn-lt"/>
                        <a:ea typeface="+mn-ea"/>
                        <a:cs typeface="+mn-cs"/>
                      </a:endParaRPr>
                    </a:p>
                    <a:p>
                      <a:pPr algn="ctr"/>
                      <a:r>
                        <a:rPr lang="en-US" sz="1800" b="0" i="0" kern="1200" dirty="0">
                          <a:solidFill>
                            <a:schemeClr val="dk1"/>
                          </a:solidFill>
                          <a:effectLst/>
                          <a:latin typeface="+mn-lt"/>
                          <a:ea typeface="+mn-ea"/>
                          <a:cs typeface="+mn-cs"/>
                        </a:rPr>
                        <a:t>MSIII and MSIV students should wear flat soled shoes or sneakers at school.</a:t>
                      </a:r>
                      <a:endParaRPr lang="en-US" dirty="0"/>
                    </a:p>
                  </a:txBody>
                  <a:tcPr/>
                </a:tc>
                <a:tc>
                  <a:txBody>
                    <a:bodyPr/>
                    <a:lstStyle/>
                    <a:p>
                      <a:pPr algn="ctr"/>
                      <a:r>
                        <a:rPr lang="en-US" dirty="0"/>
                        <a:t>N/A</a:t>
                      </a:r>
                    </a:p>
                  </a:txBody>
                  <a:tcPr anchor="ctr"/>
                </a:tc>
                <a:extLst>
                  <a:ext uri="{0D108BD9-81ED-4DB2-BD59-A6C34878D82A}">
                    <a16:rowId xmlns:a16="http://schemas.microsoft.com/office/drawing/2014/main" val="1382570579"/>
                  </a:ext>
                </a:extLst>
              </a:tr>
              <a:tr h="2245257">
                <a:tc>
                  <a:txBody>
                    <a:bodyPr/>
                    <a:lstStyle/>
                    <a:p>
                      <a:pPr algn="ctr"/>
                      <a:r>
                        <a:rPr lang="en-US" sz="2400" dirty="0">
                          <a:solidFill>
                            <a:schemeClr val="accent1">
                              <a:lumMod val="50000"/>
                            </a:schemeClr>
                          </a:solidFill>
                        </a:rPr>
                        <a:t>Physical Education Days</a:t>
                      </a:r>
                    </a:p>
                  </a:txBody>
                  <a:tcPr anchor="ctr"/>
                </a:tc>
                <a:tc>
                  <a:txBody>
                    <a:bodyPr/>
                    <a:lstStyle/>
                    <a:p>
                      <a:pPr algn="ctr"/>
                      <a:r>
                        <a:rPr lang="en-US" sz="1800" b="0" i="0" kern="1200" dirty="0">
                          <a:solidFill>
                            <a:schemeClr val="dk1"/>
                          </a:solidFill>
                          <a:effectLst/>
                          <a:latin typeface="+mn-lt"/>
                          <a:ea typeface="+mn-ea"/>
                          <a:cs typeface="+mn-cs"/>
                        </a:rPr>
                        <a:t>Students should wear appropriate attire for physical education including navy, gray, and khaki colored shorts only (not cutoffs), sneakers, and a Cambridge T-shirt. A Cambridge Spirit Wear T-Shirt can also be worn.  Please remember that even on gym days, shorts need to be no shorter than fingertip length, as described above.  Students are required to keep a pair of non-marking sneakers at school for use in the gym. Navy or gray sweatshirts and sweatpants are optional.  They may be purchased through Lands’ End or a store of your choice. </a:t>
                      </a:r>
                      <a:r>
                        <a:rPr lang="en-US" sz="1800" b="1" i="0" kern="1200" dirty="0">
                          <a:solidFill>
                            <a:schemeClr val="dk1"/>
                          </a:solidFill>
                          <a:effectLst/>
                          <a:latin typeface="+mn-lt"/>
                          <a:ea typeface="+mn-ea"/>
                          <a:cs typeface="+mn-cs"/>
                        </a:rPr>
                        <a:t>No jeans are permitted on gym days.</a:t>
                      </a:r>
                      <a:endParaRPr lang="en-US" dirty="0"/>
                    </a:p>
                  </a:txBody>
                  <a:tcPr/>
                </a:tc>
                <a:tc>
                  <a:txBody>
                    <a:bodyPr/>
                    <a:lstStyle/>
                    <a:p>
                      <a:pPr algn="ctr"/>
                      <a:r>
                        <a:rPr lang="en-US" dirty="0"/>
                        <a:t>Upper School students are required to bring a change of clothes and sneakers for gym days. </a:t>
                      </a:r>
                    </a:p>
                  </a:txBody>
                  <a:tcPr anchor="ctr"/>
                </a:tc>
                <a:extLst>
                  <a:ext uri="{0D108BD9-81ED-4DB2-BD59-A6C34878D82A}">
                    <a16:rowId xmlns:a16="http://schemas.microsoft.com/office/drawing/2014/main" val="163543561"/>
                  </a:ext>
                </a:extLst>
              </a:tr>
            </a:tbl>
          </a:graphicData>
        </a:graphic>
      </p:graphicFrame>
    </p:spTree>
    <p:extLst>
      <p:ext uri="{BB962C8B-B14F-4D97-AF65-F5344CB8AC3E}">
        <p14:creationId xmlns:p14="http://schemas.microsoft.com/office/powerpoint/2010/main" val="3332075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222</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Museo Sans For Dell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Witherow</dc:creator>
  <cp:lastModifiedBy>Jennifer Witherow</cp:lastModifiedBy>
  <cp:revision>5</cp:revision>
  <dcterms:created xsi:type="dcterms:W3CDTF">2019-07-24T16:49:00Z</dcterms:created>
  <dcterms:modified xsi:type="dcterms:W3CDTF">2019-07-29T13:26:41Z</dcterms:modified>
</cp:coreProperties>
</file>